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87" r:id="rId5"/>
    <p:sldId id="257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3" r:id="rId19"/>
    <p:sldId id="269" r:id="rId20"/>
    <p:sldId id="282" r:id="rId21"/>
    <p:sldId id="283" r:id="rId22"/>
    <p:sldId id="284" r:id="rId23"/>
    <p:sldId id="285" r:id="rId24"/>
    <p:sldId id="286" r:id="rId25"/>
    <p:sldId id="265" r:id="rId26"/>
    <p:sldId id="262" r:id="rId27"/>
    <p:sldId id="270" r:id="rId28"/>
  </p:sldIdLst>
  <p:sldSz cx="18288000" cy="10287000"/>
  <p:notesSz cx="6858000" cy="9144000"/>
  <p:embeddedFontLst>
    <p:embeddedFont>
      <p:font typeface="Antonio Light" panose="020B0604020202020204" charset="0"/>
      <p:regular r:id="rId29"/>
    </p:embeddedFont>
    <p:embeddedFont>
      <p:font typeface="Antonio Ultra-Bold" panose="020B0604020202020204" charset="0"/>
      <p:regular r:id="rId30"/>
    </p:embeddedFont>
    <p:embeddedFont>
      <p:font typeface="Arial Black" panose="020B0A04020102020204" pitchFamily="34" charset="0"/>
      <p:bold r:id="rId31"/>
    </p:embeddedFont>
    <p:embeddedFont>
      <p:font typeface="Montserrat Medium" panose="00000600000000000000" pitchFamily="2" charset="0"/>
      <p:regular r:id="rId32"/>
      <p:italic r:id="rId33"/>
    </p:embeddedFont>
    <p:embeddedFont>
      <p:font typeface="Raleway Medium" pitchFamily="2" charset="0"/>
      <p:regular r:id="rId34"/>
      <p:italic r:id="rId35"/>
    </p:embeddedFont>
    <p:embeddedFont>
      <p:font typeface="Raleway Ultra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31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.svg"/><Relationship Id="rId7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4.sv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4.sv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4.sv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2099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72831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25918" y="5100193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76915" y="345423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9303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2049" y="8754671"/>
            <a:ext cx="540836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01/27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5FF95ED-6E6F-408C-8731-7BE343A2EF70}"/>
              </a:ext>
            </a:extLst>
          </p:cNvPr>
          <p:cNvSpPr txBox="1"/>
          <p:nvPr/>
        </p:nvSpPr>
        <p:spPr>
          <a:xfrm>
            <a:off x="762741" y="1335755"/>
            <a:ext cx="8875528" cy="201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Penetration Testing of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DVWA Web Application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9E80682-7990-026A-9F46-5992E9493508}"/>
              </a:ext>
            </a:extLst>
          </p:cNvPr>
          <p:cNvSpPr txBox="1"/>
          <p:nvPr/>
        </p:nvSpPr>
        <p:spPr>
          <a:xfrm>
            <a:off x="762742" y="4152900"/>
            <a:ext cx="640479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Presented by:</a:t>
            </a:r>
          </a:p>
          <a:p>
            <a:r>
              <a:rPr lang="en-GB" sz="2800" b="1" dirty="0" err="1">
                <a:solidFill>
                  <a:schemeClr val="bg1"/>
                </a:solidFill>
              </a:rPr>
              <a:t>Agbajeola</a:t>
            </a:r>
            <a:r>
              <a:rPr lang="en-GB" sz="2800" b="1" dirty="0">
                <a:solidFill>
                  <a:schemeClr val="bg1"/>
                </a:solidFill>
              </a:rPr>
              <a:t> Bisola</a:t>
            </a:r>
            <a:r>
              <a:rPr lang="en-GB" sz="2800" dirty="0">
                <a:solidFill>
                  <a:schemeClr val="bg1"/>
                </a:solidFill>
              </a:rPr>
              <a:t> – Project Lead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Adaobi Ogbonna</a:t>
            </a:r>
            <a:r>
              <a:rPr lang="en-GB" sz="2800" dirty="0">
                <a:solidFill>
                  <a:schemeClr val="bg1"/>
                </a:solidFill>
              </a:rPr>
              <a:t> – Environment Setup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Balogun Fawaz </a:t>
            </a:r>
            <a:r>
              <a:rPr lang="en-GB" sz="2800" b="1" dirty="0" err="1">
                <a:solidFill>
                  <a:schemeClr val="bg1"/>
                </a:solidFill>
              </a:rPr>
              <a:t>Aniekan</a:t>
            </a:r>
            <a:r>
              <a:rPr lang="en-GB" sz="2800" dirty="0">
                <a:solidFill>
                  <a:schemeClr val="bg1"/>
                </a:solidFill>
              </a:rPr>
              <a:t> – Penetration Tester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Jedidiah Abel</a:t>
            </a:r>
            <a:r>
              <a:rPr lang="en-GB" sz="2800" dirty="0">
                <a:solidFill>
                  <a:schemeClr val="bg1"/>
                </a:solidFill>
              </a:rPr>
              <a:t> – Security Analyst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Amina Bouchenafa</a:t>
            </a:r>
            <a:r>
              <a:rPr lang="en-GB" sz="2800" dirty="0">
                <a:solidFill>
                  <a:schemeClr val="bg1"/>
                </a:solidFill>
              </a:rPr>
              <a:t> – Presenter &amp; Slide Designer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050F-211B-3C84-A26E-85DBA2CD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BE716B-DB72-0B4B-4CD0-EA32BA528984}"/>
              </a:ext>
            </a:extLst>
          </p:cNvPr>
          <p:cNvSpPr/>
          <p:nvPr/>
        </p:nvSpPr>
        <p:spPr>
          <a:xfrm flipH="1">
            <a:off x="-11017441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7D3FF3-CF3D-8A47-3052-60B67127C2C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BF11F7-C970-E700-B532-62638770E1DA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9BDCE1-CC83-17D1-C744-63215E67E6C1}"/>
              </a:ext>
            </a:extLst>
          </p:cNvPr>
          <p:cNvSpPr/>
          <p:nvPr/>
        </p:nvSpPr>
        <p:spPr>
          <a:xfrm>
            <a:off x="12420600" y="1794438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0F21C4-F306-C4C9-96FB-435AE7435240}"/>
              </a:ext>
            </a:extLst>
          </p:cNvPr>
          <p:cNvGrpSpPr/>
          <p:nvPr/>
        </p:nvGrpSpPr>
        <p:grpSpPr>
          <a:xfrm>
            <a:off x="13034261" y="2520315"/>
            <a:ext cx="3516651" cy="5716585"/>
            <a:chOff x="0" y="0"/>
            <a:chExt cx="544821" cy="885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B369F8-AD05-656D-879A-C226CBEA7C0F}"/>
                </a:ext>
              </a:extLst>
            </p:cNvPr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1D88FDB-0FFD-BDC1-68E6-3158922F551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7B2A4C5-A444-8B0D-4EB1-E10A114A66DA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C51A43D-797F-29F4-37BE-126342E5C21B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E5CB25B-2737-2BE6-D481-6DA02B8C279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09/27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C15CBCE-BB6C-C930-7126-927B2F45B872}"/>
              </a:ext>
            </a:extLst>
          </p:cNvPr>
          <p:cNvSpPr txBox="1"/>
          <p:nvPr/>
        </p:nvSpPr>
        <p:spPr>
          <a:xfrm>
            <a:off x="2174298" y="1273575"/>
            <a:ext cx="128778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4400" b="1" dirty="0">
                <a:solidFill>
                  <a:schemeClr val="bg1"/>
                </a:solidFill>
              </a:rPr>
              <a:t>Testing the DVWA  with  OWASP </a:t>
            </a:r>
            <a:endParaRPr lang="en-US" sz="4400" b="1" dirty="0">
              <a:solidFill>
                <a:schemeClr val="bg1"/>
              </a:solidFill>
              <a:latin typeface="Antonio Light"/>
              <a:ea typeface="Antonio Light"/>
              <a:cs typeface="Antonio Light"/>
              <a:sym typeface="Antonio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893992B-EC1E-5895-50A7-EF5871F7E995}"/>
              </a:ext>
            </a:extLst>
          </p:cNvPr>
          <p:cNvSpPr txBox="1"/>
          <p:nvPr/>
        </p:nvSpPr>
        <p:spPr>
          <a:xfrm>
            <a:off x="3673384" y="2857500"/>
            <a:ext cx="7336888" cy="4888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Testing Environment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Operating System: Kali Linux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Application: DVWA (Damn Vulnerable Web Application)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Tools Used: Burp Suite, Firefox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DVWA Security Level: Low.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F5775D8-33B5-2B5A-A2AF-A22EEE895B79}"/>
              </a:ext>
            </a:extLst>
          </p:cNvPr>
          <p:cNvGrpSpPr/>
          <p:nvPr/>
        </p:nvGrpSpPr>
        <p:grpSpPr>
          <a:xfrm>
            <a:off x="1472913" y="3506148"/>
            <a:ext cx="666614" cy="666614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3FE0729-508B-CD68-764C-F13221893E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A6C4A5C-448F-774F-7EBC-4111C39A72C6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03E6DCB-57E3-9821-70C7-F8666573EF06}"/>
              </a:ext>
            </a:extLst>
          </p:cNvPr>
          <p:cNvGrpSpPr/>
          <p:nvPr/>
        </p:nvGrpSpPr>
        <p:grpSpPr>
          <a:xfrm>
            <a:off x="1472913" y="5682589"/>
            <a:ext cx="666614" cy="666614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4B1E5D9-34B7-8867-1185-209DF7FCBC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A02AE50-DD8B-FEE5-85F0-26D9E92EC7D4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075B3-D4CC-DE90-0F65-C5F52C194705}"/>
              </a:ext>
            </a:extLst>
          </p:cNvPr>
          <p:cNvGrpSpPr/>
          <p:nvPr/>
        </p:nvGrpSpPr>
        <p:grpSpPr>
          <a:xfrm>
            <a:off x="11984215" y="4693510"/>
            <a:ext cx="1148007" cy="114800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C3177C9-4D5D-24F1-E2D3-15BE1E2975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4B4EC8C-056B-1C15-AD85-CAF4B5910F8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126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474E7-0A55-BBBF-26B5-9A37B0E68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5A37CA-59D6-0E14-2395-E8F487D64BF5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FF2492-F622-45E5-EBB2-E56D3EA092EF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326AF8-E060-DAA4-05E4-F159DE201774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2109B87-29F8-A009-EA5A-B0B8DB12CA8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178605-2C5B-3EEB-05AB-AF7AFEE9C9E2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0D45245-7D32-B96E-9F93-916478FD5F9E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1ECE61D-51AF-A7A6-06E2-824CC2245115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708B41-813B-C61E-2159-0F71375B3CF3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SQL Injection (OWASP A03:2021)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839654F-E75E-6AA1-338D-CFA5C2333E88}"/>
              </a:ext>
            </a:extLst>
          </p:cNvPr>
          <p:cNvSpPr txBox="1"/>
          <p:nvPr/>
        </p:nvSpPr>
        <p:spPr>
          <a:xfrm>
            <a:off x="3200400" y="2476500"/>
            <a:ext cx="124206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Using the payload `1&amp;#39; OR &amp;#39;1&amp;#39;=&amp;#39;1`, SQL Injection was successfully executed in the User ID field.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This exposed sensitive user information by manipulating the backend query.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Evidence of SQL Injection:</a:t>
            </a:r>
          </a:p>
        </p:txBody>
      </p:sp>
      <p:pic>
        <p:nvPicPr>
          <p:cNvPr id="26" name="Image 25" descr="Une image contenant texte, capture d’écran, Police, nombre">
            <a:extLst>
              <a:ext uri="{FF2B5EF4-FFF2-40B4-BE49-F238E27FC236}">
                <a16:creationId xmlns:a16="http://schemas.microsoft.com/office/drawing/2014/main" id="{329A42B5-632C-3DF3-844D-135EFDC2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24300"/>
            <a:ext cx="8839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1B6E5-3C24-09D2-F854-3AAFD9CC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8D7BE0-12C1-60A6-A1C4-BCF5C9BE0975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26E05B-C640-AEF8-86E4-9E0573CE8F7D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1B22C3-7FDA-B6F8-753A-0FBCF1D7E45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719CEBA-3058-EB43-C284-B3D66B08208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01F00E1-02A0-6454-0917-7E0123A38E0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C9B1A34-9ABB-9C0B-82E2-AA8864912B8C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88BD03B-DAFE-29BB-DDEC-8F2EBD1390F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2B1664-FC5A-8077-CA64-5C27D8061BEB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SQL Injection (OWASP A03:2021)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925696-ACEE-33F8-906B-E640AE802C20}"/>
              </a:ext>
            </a:extLst>
          </p:cNvPr>
          <p:cNvSpPr txBox="1"/>
          <p:nvPr/>
        </p:nvSpPr>
        <p:spPr>
          <a:xfrm>
            <a:off x="2819400" y="2628900"/>
            <a:ext cx="67818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Source code showing vulnerability</a:t>
            </a:r>
            <a:r>
              <a:rPr lang="en-GB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BAD8B97-61BB-BCDD-674E-A0065F35C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48100"/>
            <a:ext cx="9527413" cy="52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95B5A-2CBF-B53F-461D-C3F4B277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F7ECB0-45E2-0A90-007A-A46FB955C128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C3921F-A0EB-62BE-75F4-0C4832DFB8D3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9BB0081-F940-4F7D-533F-A97E601A6129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FF3A484-ED68-C5B6-270F-C45CBF5E40AB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5A2A00-7472-6137-F305-DCAEE7E39FE0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D08A6BA-106B-406D-9A0D-24E94EC8255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A0EB61B-A595-19CE-56AF-57BA7AED9C6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1AE725A-70F5-880B-1189-BAE0580F7AA1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Brute Force (OWASP A07:2021)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6BC2D46-9F30-119B-BCB6-F5BF2568E45A}"/>
              </a:ext>
            </a:extLst>
          </p:cNvPr>
          <p:cNvSpPr txBox="1"/>
          <p:nvPr/>
        </p:nvSpPr>
        <p:spPr>
          <a:xfrm>
            <a:off x="2743200" y="2115848"/>
            <a:ext cx="149352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A brute force attack was conducted using Burp Suite&amp;#39;s Intruder module on the login form. By testing common passwords, access to the admin account was successfully achieved.</a:t>
            </a:r>
          </a:p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Burp Suite Intruder setup:</a:t>
            </a:r>
          </a:p>
        </p:txBody>
      </p:sp>
      <p:pic>
        <p:nvPicPr>
          <p:cNvPr id="10" name="Image 9" descr="Une image contenant capture d’écran, texte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4096E8AC-BDCE-6388-779B-9BFD3186A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6533"/>
            <a:ext cx="10515600" cy="49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5049A-DCB9-2DD1-D3A0-3F5DACCC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D6CF32-2E6D-431E-35C6-B66E15CCEAC1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60DFDAB-5FBA-39C1-3DBA-6BEA9A23B56C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7D1119-1F2D-1B99-F272-F6BE539096DC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899D987-844A-5589-6211-55FAA4CBFB8D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D2B2D6-3DD4-6F54-C4AC-0397B4237B08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F3CC6A8-F456-835C-6BB5-0E1F5E2E4998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1FF6E27-39A7-C114-7F4B-687225956FFB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992E4D-5484-BD70-02CC-4EE6E7876629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Intruder attack results:</a:t>
            </a:r>
          </a:p>
        </p:txBody>
      </p:sp>
      <p:pic>
        <p:nvPicPr>
          <p:cNvPr id="9" name="Image 8" descr="Une image contenant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1AFD7C0C-7AE5-4F24-B818-F4B781E7C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0300"/>
            <a:ext cx="10744199" cy="6019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F89A7F-3EF3-69D1-86DE-3A66E0AA05DB}"/>
              </a:ext>
            </a:extLst>
          </p:cNvPr>
          <p:cNvSpPr txBox="1"/>
          <p:nvPr/>
        </p:nvSpPr>
        <p:spPr>
          <a:xfrm>
            <a:off x="6400800" y="8609271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</a:rPr>
              <a:t>Successful</a:t>
            </a:r>
            <a:r>
              <a:rPr lang="fr-FR" sz="3200" b="1" dirty="0">
                <a:solidFill>
                  <a:schemeClr val="bg1"/>
                </a:solidFill>
              </a:rPr>
              <a:t> login confirmation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2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7CEE1-C058-A9B2-CFB5-FDC2AE27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2F037A-C634-594C-EFAC-4364668F04D3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A81096-6A29-2F93-93DE-0CDFF43399F4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2940D2-C62F-3B37-EC6F-25DECA7CDC25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B3757CC-668F-631D-4B62-04CD9F3AFCF2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29C826-7822-E4D2-3070-F8277FD35D5E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F8B9A54-539B-9B38-AEC6-71E7CFC5A41D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795A9F1-E932-9C73-64F3-C23AEDB6B7C8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99105B-8AAD-1FBA-BBE7-1E14D011B2FE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Cross-Site Scripting (XSS) – Reflected (OWASP A03:2021)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48893-6483-E723-2A52-94BAE54AD26F}"/>
              </a:ext>
            </a:extLst>
          </p:cNvPr>
          <p:cNvSpPr txBox="1"/>
          <p:nvPr/>
        </p:nvSpPr>
        <p:spPr>
          <a:xfrm>
            <a:off x="6248400" y="8955644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</a:rPr>
              <a:t>Successful</a:t>
            </a:r>
            <a:r>
              <a:rPr lang="fr-FR" sz="3200" b="1" dirty="0">
                <a:solidFill>
                  <a:schemeClr val="bg1"/>
                </a:solidFill>
              </a:rPr>
              <a:t> login confirmation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C5B816-0B79-5A11-34E7-0999F3FCFABB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 simple `&amp;</a:t>
            </a:r>
            <a:r>
              <a:rPr lang="en-GB" sz="2400" b="1" dirty="0" err="1">
                <a:solidFill>
                  <a:schemeClr val="bg1"/>
                </a:solidFill>
              </a:rPr>
              <a:t>lt;script&amp;gt;alert</a:t>
            </a:r>
            <a:r>
              <a:rPr lang="en-GB" sz="2400" b="1" dirty="0">
                <a:solidFill>
                  <a:schemeClr val="bg1"/>
                </a:solidFill>
              </a:rPr>
              <a:t>(&amp;#39;XSS&amp;#39;)&amp;</a:t>
            </a:r>
            <a:r>
              <a:rPr lang="en-GB" sz="2400" b="1" dirty="0" err="1">
                <a:solidFill>
                  <a:schemeClr val="bg1"/>
                </a:solidFill>
              </a:rPr>
              <a:t>lt</a:t>
            </a:r>
            <a:r>
              <a:rPr lang="en-GB" sz="2400" b="1" dirty="0">
                <a:solidFill>
                  <a:schemeClr val="bg1"/>
                </a:solidFill>
              </a:rPr>
              <a:t>;/</a:t>
            </a:r>
            <a:r>
              <a:rPr lang="en-GB" sz="2400" b="1" dirty="0" err="1">
                <a:solidFill>
                  <a:schemeClr val="bg1"/>
                </a:solidFill>
              </a:rPr>
              <a:t>script&amp;gt</a:t>
            </a:r>
            <a:r>
              <a:rPr lang="en-GB" sz="2400" b="1" dirty="0">
                <a:solidFill>
                  <a:schemeClr val="bg1"/>
                </a:solidFill>
              </a:rPr>
              <a:t>;` payload triggered a reflected XSS vulnerability in the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input field, demonstrating that unescaped input was executed by the browser.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XSS payload executed:</a:t>
            </a:r>
          </a:p>
        </p:txBody>
      </p:sp>
      <p:pic>
        <p:nvPicPr>
          <p:cNvPr id="12" name="Image 1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3BBCB31-2C85-9A6A-0ED9-36705D3F0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1500"/>
            <a:ext cx="9525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F97D2-9AAA-7CE3-6E88-D27FE72F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E59ABC-39F1-1E0C-7D54-83E9B9670458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C3AD39-9D34-5C2E-6FDF-81F16A9C1C24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55807D1-2738-F5DF-49E0-010A0F36A96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3F67CB2-CA3F-DEBE-E401-97D0271FA41D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49E606-99F0-9DF2-0C01-45501FF9FBCC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D1FC3B-C86F-6E3E-6339-4C93E35A9595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8AF44EAC-F6EB-9F89-CF6E-16C85CF0D171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2ED1FA-23D8-EB42-1E11-9D6878F499EB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Command Injection (OWASP A01:2021)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D5AB60-2443-D630-B61E-613F3388BF7B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&amp;#39;Ping a device&amp;#39; feature was vulnerable to command injection due to direct input execution via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shell commands. The input was not sanitized, enabling potential arbitrary command execution.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Ping output shown (vulnerable):</a:t>
            </a:r>
          </a:p>
        </p:txBody>
      </p:sp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28DD2FFC-1973-1233-8D9F-691255A1E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4394595"/>
            <a:ext cx="9525000" cy="46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9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D2650-D85E-5B42-07AF-217E7C11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753AE2-490B-9E15-383D-F1361CF978CD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091C77-8C5F-8AA5-18F0-BD6E9AA352D6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A0CA7FB-0F72-FB16-6FC2-EA9CF9D30F9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F7988F5-33E6-0DE1-F662-635688255F2E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C5D77A-51DF-5F9E-4992-64409A5821D9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D1D18B6-4EB6-A943-730D-9C53B34AB0CF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E949BF7-7CCB-6264-0AFD-01CE2A221492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16/27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47762B-F2AD-58B8-BF88-9798D7FB7B68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Unrestricted File Upload (OWASP A08:2021)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49BE8-270C-E550-592F-C6569E8144BF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DVWA allowed upload of files such as `.txt` without validation. In a real system, this could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enable remote code execution by uploading malicious scripts.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Successful file upload message:</a:t>
            </a:r>
          </a:p>
        </p:txBody>
      </p:sp>
      <p:pic>
        <p:nvPicPr>
          <p:cNvPr id="11" name="Image 10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EF0EEBC6-53AD-C56C-4F51-E33B1E1A2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6700"/>
            <a:ext cx="9448800" cy="51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1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287000" y="-3232058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55230" y="1866768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168891" y="2592645"/>
            <a:ext cx="3516651" cy="5716585"/>
            <a:chOff x="0" y="0"/>
            <a:chExt cx="544821" cy="885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18/27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06378" y="1069922"/>
            <a:ext cx="1366834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Secure Coding Practices </a:t>
            </a:r>
          </a:p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&amp; SDLC Mapping</a:t>
            </a:r>
            <a:endParaRPr lang="en-US" sz="54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472913" y="5682589"/>
            <a:ext cx="666614" cy="66661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2" name="Rectangle 2">
            <a:extLst>
              <a:ext uri="{FF2B5EF4-FFF2-40B4-BE49-F238E27FC236}">
                <a16:creationId xmlns:a16="http://schemas.microsoft.com/office/drawing/2014/main" id="{DFA968E3-4460-F844-CB17-B10CC1336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4485991"/>
            <a:ext cx="108457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to Mitigate Each Vulnerability Using OWASP &amp; NIST Guidelines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19/27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89870" y="5671024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1 (Requirements): Define allowed input patterns</a:t>
            </a:r>
            <a:r>
              <a:rPr lang="en-US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2 (Development): Implement parameterized queries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73926" y="6017492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3 (Testing): Run SQLi tests &amp; code reviews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</a:rPr>
              <a:t>Phase 4 (Operations):</a:t>
            </a:r>
            <a:r>
              <a:rPr lang="en-GB" sz="2000" dirty="0">
                <a:solidFill>
                  <a:schemeClr val="bg1"/>
                </a:solidFill>
              </a:rPr>
              <a:t> Restrict DB access, enable logging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F10D279-2F03-5DE1-14F9-0B7CAF70B07E}"/>
              </a:ext>
            </a:extLst>
          </p:cNvPr>
          <p:cNvSpPr txBox="1"/>
          <p:nvPr/>
        </p:nvSpPr>
        <p:spPr>
          <a:xfrm>
            <a:off x="5069753" y="1069562"/>
            <a:ext cx="101542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SQL Injection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8060098-1F1C-009B-5E46-C1DED5861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664639"/>
            <a:ext cx="32320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parameterized queries / prepared statements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614205-0612-DD16-D624-29CB99A86CFC}"/>
              </a:ext>
            </a:extLst>
          </p:cNvPr>
          <p:cNvSpPr txBox="1"/>
          <p:nvPr/>
        </p:nvSpPr>
        <p:spPr>
          <a:xfrm>
            <a:off x="2763849" y="6302005"/>
            <a:ext cx="3531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Validate input using regex / allowlists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B7480BE-BAB7-FFFC-4AAB-D23F0B195249}"/>
              </a:ext>
            </a:extLst>
          </p:cNvPr>
          <p:cNvSpPr txBox="1"/>
          <p:nvPr/>
        </p:nvSpPr>
        <p:spPr>
          <a:xfrm>
            <a:off x="2785551" y="6871943"/>
            <a:ext cx="3084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Restrict DB privileges (least privilege principle)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820400" y="-452845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95528" y="267073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915400" y="1943100"/>
            <a:ext cx="13199814" cy="5627536"/>
          </a:xfrm>
          <a:custGeom>
            <a:avLst/>
            <a:gdLst/>
            <a:ahLst/>
            <a:cxnLst/>
            <a:rect l="l" t="t" r="r" b="b"/>
            <a:pathLst>
              <a:path w="13199814" h="5627536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02/27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5935" y="2922995"/>
            <a:ext cx="5933544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Agenda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9290" y="305380"/>
            <a:ext cx="9790710" cy="9676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Approach 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DVWA setup process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Testing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</a:rPr>
              <a:t>Secure Coding Practices &amp; </a:t>
            </a:r>
            <a:r>
              <a:rPr lang="en-GB" sz="4000" b="1" dirty="0" err="1">
                <a:solidFill>
                  <a:schemeClr val="bg1"/>
                </a:solidFill>
              </a:rPr>
              <a:t>SDLCMapping</a:t>
            </a:r>
            <a:endParaRPr lang="en-GB" sz="4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Lessons learned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conclusion</a:t>
            </a: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GB" sz="4000" b="1" dirty="0">
              <a:solidFill>
                <a:schemeClr val="bg1"/>
              </a:solidFill>
              <a:latin typeface="Arial Black" panose="020B0A04020102020204" pitchFamily="34" charset="0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26114" y="3077415"/>
            <a:ext cx="910966" cy="8638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5366D68-E292-4EF6-F602-7EAB79CD6749}"/>
              </a:ext>
            </a:extLst>
          </p:cNvPr>
          <p:cNvGrpSpPr/>
          <p:nvPr/>
        </p:nvGrpSpPr>
        <p:grpSpPr>
          <a:xfrm>
            <a:off x="1403611" y="653245"/>
            <a:ext cx="910966" cy="863890"/>
            <a:chOff x="0" y="0"/>
            <a:chExt cx="812800" cy="812800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C198868-4249-0C54-E6B0-C3FA0141F9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8A5C7CF8-BA75-F652-BC74-E722F1BAF84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4AD7553F-1B2B-FEC8-6052-D35AC6BEAC97}"/>
              </a:ext>
            </a:extLst>
          </p:cNvPr>
          <p:cNvGrpSpPr/>
          <p:nvPr/>
        </p:nvGrpSpPr>
        <p:grpSpPr>
          <a:xfrm>
            <a:off x="1395541" y="1880092"/>
            <a:ext cx="910966" cy="863890"/>
            <a:chOff x="0" y="0"/>
            <a:chExt cx="812800" cy="812800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62D47F9-5D5E-512A-3244-63BFB16519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C287A25D-8D2C-470F-43C2-D462ECBBF22F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424F3398-9FB8-A5F4-B62C-DF34086F4761}"/>
              </a:ext>
            </a:extLst>
          </p:cNvPr>
          <p:cNvGrpSpPr/>
          <p:nvPr/>
        </p:nvGrpSpPr>
        <p:grpSpPr>
          <a:xfrm>
            <a:off x="1403611" y="4278043"/>
            <a:ext cx="910966" cy="863890"/>
            <a:chOff x="0" y="0"/>
            <a:chExt cx="812800" cy="812800"/>
          </a:xfrm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5C4F9DE0-658A-91E3-BFFF-820DACF96C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2BDA385-7120-7811-8114-2EA518687D2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F4591B52-27DF-BF81-C2AA-7FF758FCE133}"/>
              </a:ext>
            </a:extLst>
          </p:cNvPr>
          <p:cNvGrpSpPr/>
          <p:nvPr/>
        </p:nvGrpSpPr>
        <p:grpSpPr>
          <a:xfrm>
            <a:off x="1315999" y="5494030"/>
            <a:ext cx="910966" cy="863890"/>
            <a:chOff x="0" y="0"/>
            <a:chExt cx="812800" cy="81280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C46D697-3E39-A9AC-B980-19C7B99D7A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03C6B30B-8191-EF84-8028-F725A911ADB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12238752-F08D-E77C-4168-9A152C2B597E}"/>
              </a:ext>
            </a:extLst>
          </p:cNvPr>
          <p:cNvGrpSpPr/>
          <p:nvPr/>
        </p:nvGrpSpPr>
        <p:grpSpPr>
          <a:xfrm>
            <a:off x="1334042" y="7959652"/>
            <a:ext cx="910966" cy="863890"/>
            <a:chOff x="0" y="0"/>
            <a:chExt cx="812800" cy="812800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4401853-A42D-4D19-B8C7-DD753F9F33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823D1F47-6929-BCA4-0072-D2D162CE69E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35E86CEE-085D-5E1F-33DE-0DBC4A6E3344}"/>
              </a:ext>
            </a:extLst>
          </p:cNvPr>
          <p:cNvGrpSpPr/>
          <p:nvPr/>
        </p:nvGrpSpPr>
        <p:grpSpPr>
          <a:xfrm>
            <a:off x="1334042" y="6712043"/>
            <a:ext cx="910966" cy="863890"/>
            <a:chOff x="0" y="0"/>
            <a:chExt cx="812800" cy="812800"/>
          </a:xfrm>
        </p:grpSpPr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82E4923-A0AD-0F68-EA57-325954399D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072B210D-8790-8B1C-2E1E-D97D436A0D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28513-6C52-7AAD-9E58-04164E51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79EAA4-699C-FE37-4875-9215BC9A407B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355F97-680E-666C-D7E8-26C4A856118D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1096285-CED3-BBE6-D109-B362744FE858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CB55D82-9B2B-E5DE-0D10-AF337EFCA0B5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E4253E-EA15-A033-35C6-E17923C2C249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8BCE3BE-D86A-9902-3BFA-978EF5081F1D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B1EB25C-8991-D4A0-860C-0EF4E0E6324A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72CAEFC-5655-6ED0-49FA-2E5535CCC2B0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A835A86-EA06-6E5F-3793-C9C257EDE51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AF43C89-A8BF-2335-8B71-A604E655CFB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8CEA6FE-F930-ED2C-C8C6-79C19439DFE9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ED0F52E-8E22-E69D-2865-A185DB31790D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DB715EF-BB16-91D4-F716-5577502D48F5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1942B78-9DCF-0EE7-6A29-A1772DB13DCF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F88077-2F07-7B7C-7D77-9006D64C7D2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92E8F12-683D-04DB-314D-A539CC568812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80A285B-3BB2-04E7-4744-83CCFE8371FB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30BA5CD-B30A-023B-64A7-70F816CF8795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ECAC48F-1889-7750-0BCF-3CA20E9991D6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4245315-3FFC-D5AD-FD73-E3A934250B8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5273E4E-0C05-9F79-CA80-B71AF849A1D9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1A02A0C9-BA1F-41F2-0CB8-AEA040AB48EC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B9A782E-01E8-152F-252A-FB40E7091933}"/>
              </a:ext>
            </a:extLst>
          </p:cNvPr>
          <p:cNvSpPr txBox="1"/>
          <p:nvPr/>
        </p:nvSpPr>
        <p:spPr>
          <a:xfrm>
            <a:off x="8189870" y="5671024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Requirements: Identify authentication flow and set password policies.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Design: Integrate CAPTCHA and MFA early in design.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6A6F496-B1CB-6668-22DB-30E227763C5F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94D0F7B-042D-19FE-678D-59BE35825E7E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83B57129-3501-FBE3-A549-7213E364D25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E7574BB-8597-7806-815F-E6E3041FA3F8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334611F-D03F-2122-B9F4-146B286755B0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9718AB4-1439-7677-70D4-596EAC29844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8A2A5E84-4941-699B-FD0A-76FB9B1C472D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C365ED21-30A0-73D8-4910-5FDF8EB2CC33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38F78DC-CE81-5DAF-D925-952256F2190B}"/>
              </a:ext>
            </a:extLst>
          </p:cNvPr>
          <p:cNvSpPr txBox="1"/>
          <p:nvPr/>
        </p:nvSpPr>
        <p:spPr>
          <a:xfrm>
            <a:off x="13523587" y="5637606"/>
            <a:ext cx="284495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Development: Use libraries for rate-limiting and login attempt tracking.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Testing: Simulate brute-force attempts using automated tools like Burp Suite.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1E93B4F-76E1-3378-463C-D7A99F5B9770}"/>
              </a:ext>
            </a:extLst>
          </p:cNvPr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60C51BF-F9D7-9256-67A2-C4C9017AAFD2}"/>
              </a:ext>
            </a:extLst>
          </p:cNvPr>
          <p:cNvSpPr txBox="1"/>
          <p:nvPr/>
        </p:nvSpPr>
        <p:spPr>
          <a:xfrm>
            <a:off x="5069753" y="1069562"/>
            <a:ext cx="101542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Brute Force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82BB6A8C-027F-232C-5279-4742CB028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526140"/>
            <a:ext cx="32320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Lockouts,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CAPTCHA,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MFA,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rate-limiting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07AC8-80CA-6FC5-A459-13692ACD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8F2A74-BF18-31DF-5B7D-F033233C4A2D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6C94FE-437D-FB95-F826-A469AD530940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B0D9604-5C71-2012-659C-2C4B54B6858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ECEF305-63C1-8B68-E1D8-550A637BC2C6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3858886-5BA1-69E4-D6D6-CCFD02FA01A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822D9FE-4507-597F-E098-30FF46B3F61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6CFDFEF-A7EA-A4B5-41B8-76839F445769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21/27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5C87875-AA3B-F312-3557-3AD9BA544B09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66DF406-6A14-0813-B6AE-A24FEA1B57D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F11522B-1A04-3CF4-E4D5-76B7BCC43246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714AE76-04E3-E8F0-AD23-099D6733D6C4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97DBE64-8380-67C6-54A7-ABA91A780EE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CF45EC2-B5A8-0F43-1127-D504EFE925F6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D0E9A38-1DC0-2F33-D252-0612EDA3E933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D30CB95-E016-EFF3-7C95-B296A3B88D48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ABBABFD-BBFE-CEC9-C1D8-E5276B8983B1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1A70524-BD33-9A83-3484-073A108C9E3E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572D644-07BB-5CB8-3404-311494C20606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F6C42CF-4C60-02B8-A14D-EB2559940D93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897E953-3C22-2165-2F63-09D4FA423E6E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9C956898-478B-F042-FC6D-0D369B2FD5B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5EC0A1F9-993E-B9AD-CC9E-22F564A2BDFC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C7BD915-42D9-3797-21C5-FD109C43C295}"/>
              </a:ext>
            </a:extLst>
          </p:cNvPr>
          <p:cNvSpPr txBox="1"/>
          <p:nvPr/>
        </p:nvSpPr>
        <p:spPr>
          <a:xfrm>
            <a:off x="8189870" y="5671024"/>
            <a:ext cx="3240130" cy="1130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Define encoding </a:t>
            </a:r>
          </a:p>
          <a:p>
            <a:pPr marL="34290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contexts Dev → Use secure templates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856E61F-6B26-E4BB-DABF-05B5D46DBC8B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F2CFC9DC-A235-9CFD-23C9-F1760EA6EF53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EE25FC0-AB74-D9FD-FEDE-1AA347633F3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7EF7D149-DF6E-5871-A6BD-279DA0CB95C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0768025-9E32-5ECD-C78C-7A2D5244D2AF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426EAD6-0100-BA42-B594-B99B4A86CFB4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A1F4C7A8-7843-3E16-ED8E-13380D9EDC8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27AE6744-B8E9-18EC-3172-1B0EFB103F0D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8E17FB4-768B-2763-3CBA-7C978CB2EFC9}"/>
              </a:ext>
            </a:extLst>
          </p:cNvPr>
          <p:cNvSpPr txBox="1"/>
          <p:nvPr/>
        </p:nvSpPr>
        <p:spPr>
          <a:xfrm>
            <a:off x="13523587" y="5637606"/>
            <a:ext cx="2844959" cy="179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XSS scanning (e.g., ZAP)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Set HTTP/CSP headers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9B2FD85-E667-6308-45C4-78FA1FFC4188}"/>
              </a:ext>
            </a:extLst>
          </p:cNvPr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6997E36-DEA7-BA65-5539-0AADFA883650}"/>
              </a:ext>
            </a:extLst>
          </p:cNvPr>
          <p:cNvSpPr txBox="1"/>
          <p:nvPr/>
        </p:nvSpPr>
        <p:spPr>
          <a:xfrm>
            <a:off x="4796218" y="1066118"/>
            <a:ext cx="10154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🔹 XSS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B96B2A3-CE6D-1ABE-241F-EC287124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664639"/>
            <a:ext cx="32320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Sanitize input,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encode output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CSP headers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4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0A7DC-EA66-D380-D3FF-B01F8DCE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0CFD7-AC18-6C19-AD0A-1A219D3D6904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C1BFEE-12C6-EBB3-190B-148020C227BB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1AA634-234A-7323-0D5B-7E702E567DD6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48D89D5-25C5-A595-BACA-2592FBDF4C5A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2121A7D-AB08-ACD5-D515-1424CF4964F7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5868533-EE87-308C-E86F-4F157013A0F3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0055462-09C7-6914-FA3C-6A3C76C9A966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CC301ED-9117-7755-E758-5423602745A7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DC5E256-E32A-71B9-CADB-DC8680A0172F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B4F1979-071F-F283-107E-7178EAA14989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CB06A68-FA6F-7451-4D55-C521E25186CB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4FF174-C712-D4CB-FA68-70F879D3322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E9EE593-E1B5-5037-B836-89035ABD467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80CC8BA-9F1D-68C7-2997-06E9CD43DEA5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E69E9ED-58EE-E353-754C-61C2EEE8085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73C497A-CB5D-39D4-A86B-81F0964CEA3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A9AF1879-D00B-521D-7C26-4CD4750298EB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61EC197-14D0-D964-40BB-A6EF64668731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F3E3709-FB87-457B-09F9-6523912781C6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C68B30C-388A-840D-DEC1-32069A2D323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6A8490A-795F-60F1-68B5-262E5A81326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785D057F-688D-63F3-551C-BC86EE418B46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4F4B53F-4734-C52F-9EF8-88CFF49DAB34}"/>
              </a:ext>
            </a:extLst>
          </p:cNvPr>
          <p:cNvSpPr txBox="1"/>
          <p:nvPr/>
        </p:nvSpPr>
        <p:spPr>
          <a:xfrm>
            <a:off x="8189870" y="5671024"/>
            <a:ext cx="3240130" cy="1646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Document needed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commands Dev → Avoid shell functions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ED3685C-5182-C559-D260-7653105C2B47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AB7DE00-09CA-029F-3589-1D124E8DFA9E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7A03D40B-E4EE-15CA-A5F7-330824986A1D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AEB53DB-6EBB-AB7F-A609-9B9BAD26F88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7CC876BB-885B-9EF8-7C66-B5E2CDF9CBFC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A0A15D9-F4AB-138E-306D-6EBC0D3D30E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0DE4852F-D6B2-A6C8-8C7D-B0B8F86D06A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83504780-1557-304F-D14F-E0A44F45FCD6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788E751-A7B6-F42C-7085-E4245D17CF20}"/>
              </a:ext>
            </a:extLst>
          </p:cNvPr>
          <p:cNvSpPr txBox="1"/>
          <p:nvPr/>
        </p:nvSpPr>
        <p:spPr>
          <a:xfrm>
            <a:off x="13395658" y="5465793"/>
            <a:ext cx="2844959" cy="22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Inject test payloads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Disable shell access for app users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C597490-5D7C-45FA-6AFC-877836143536}"/>
              </a:ext>
            </a:extLst>
          </p:cNvPr>
          <p:cNvSpPr txBox="1"/>
          <p:nvPr/>
        </p:nvSpPr>
        <p:spPr>
          <a:xfrm>
            <a:off x="13407495" y="5011804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3D055A-9C95-60DA-B587-CAAE63F55B5D}"/>
              </a:ext>
            </a:extLst>
          </p:cNvPr>
          <p:cNvSpPr txBox="1"/>
          <p:nvPr/>
        </p:nvSpPr>
        <p:spPr>
          <a:xfrm>
            <a:off x="3352800" y="1066118"/>
            <a:ext cx="115977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🔹 Command Injection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F6385628-0D61-6655-4E26-9BC9FCCE9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0" y="5629467"/>
            <a:ext cx="3232021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input allowlists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avoid </a:t>
            </a:r>
            <a:r>
              <a:rPr lang="en-GB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shell_exec</a:t>
            </a:r>
            <a:endParaRPr lang="en-GB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use APIs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1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26D05-886F-BF5E-F9BF-84904621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072A01-01FE-993B-9F47-E9C7002B43F0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929A6B-1B1A-FB0C-DBE3-81A2A12D0415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90629D-F36D-D2F4-4BD9-131DFD67A68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762AB92-41CA-A199-4CE6-CD94052AD95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802C09-020E-F8DA-34A9-FC3AA3D6D18E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6D22A95-7160-BE66-48A7-3D3960DDF1EE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28AB4D6-F66D-F781-748D-AD7DC2C7D5BA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23/27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A8E5F1B-721F-AB41-1959-D54D1DA6D02F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E4A6C03-4B1D-6C5D-CC27-583824FA368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A19B85B-1B34-0FCD-A492-BCBF7B88DD3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207763E-EA98-4325-02EE-82B8EE59F2E1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F0476D3-A623-4473-A4D2-CF563599034E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1DA3A41-185E-EFA7-F66A-DF08F74A9D5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1E71DBB-A0EC-2632-3C61-56D93466A5E1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0B55871-FDC5-4198-C448-F5A1F478944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98DA70C-C52F-BD95-2130-E7862A15A305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FB66E05-DF95-E292-EE1D-506147EE7D1A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9DADF74-120E-D6E9-D456-F04C0599F17D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8D35A80-0175-4DB7-9BFC-84156D787A42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40A440-3769-65EC-1F4B-CA1FF293BE0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83A24C6-D338-2CB1-EE7F-1D455FD324E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6BF494C7-291C-7BAE-5D53-0CC7DFC0710A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E60190-5953-A629-0EA6-CEFC21DAFD95}"/>
              </a:ext>
            </a:extLst>
          </p:cNvPr>
          <p:cNvSpPr txBox="1"/>
          <p:nvPr/>
        </p:nvSpPr>
        <p:spPr>
          <a:xfrm>
            <a:off x="8189870" y="5671024"/>
            <a:ext cx="3240130" cy="1646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Define file type &amp; size rules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Dev → Use validation libraries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993CAF91-D6E0-F7BF-374D-5FC81B7C5E3A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EC5C8CBF-9A7C-74CE-C4D2-B348F47739D9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BBDE7E-4F54-9801-EC2B-96F94AC98E9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122E599-974F-005C-9F5B-88110C4BA0E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F0C8BD3-09CD-6852-51E7-8EB1DB97766A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C72A7C3-B50C-4220-E7B9-98F0CB7C650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C374ACF-679B-E58F-07A1-A4F0C417F29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89C2E46-89C9-25AE-B0E2-D084D56FE1FB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D454E688-DDC6-8874-47D4-B1A45DB4A51C}"/>
              </a:ext>
            </a:extLst>
          </p:cNvPr>
          <p:cNvSpPr txBox="1"/>
          <p:nvPr/>
        </p:nvSpPr>
        <p:spPr>
          <a:xfrm>
            <a:off x="13395658" y="5465793"/>
            <a:ext cx="2844959" cy="22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Upload harmful payloads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Use </a:t>
            </a:r>
            <a:r>
              <a:rPr lang="en-GB" sz="2000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noexec</a:t>
            </a: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virus scanning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5B3CAC10-56A5-4BDE-AEE5-3A8EB74337EC}"/>
              </a:ext>
            </a:extLst>
          </p:cNvPr>
          <p:cNvSpPr txBox="1"/>
          <p:nvPr/>
        </p:nvSpPr>
        <p:spPr>
          <a:xfrm>
            <a:off x="13407495" y="5011804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EA84BAC-8639-A2AE-89DB-9BE9B6A18835}"/>
              </a:ext>
            </a:extLst>
          </p:cNvPr>
          <p:cNvSpPr txBox="1"/>
          <p:nvPr/>
        </p:nvSpPr>
        <p:spPr>
          <a:xfrm>
            <a:off x="3352800" y="1066118"/>
            <a:ext cx="11597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🔹 🔹 File Upload – Mitigation &amp; SDLC Integration</a:t>
            </a:r>
          </a:p>
          <a:p>
            <a:pPr algn="ctr"/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1E97602E-93CC-F11F-94C6-A6D0E064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0" y="5629467"/>
            <a:ext cx="3232021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Validate MIME types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rename files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no execution rights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9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63C3C-E644-1AC8-7221-31518E5F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164D6D-E45C-F0CF-FDCF-6C900693CBF2}"/>
              </a:ext>
            </a:extLst>
          </p:cNvPr>
          <p:cNvGrpSpPr/>
          <p:nvPr/>
        </p:nvGrpSpPr>
        <p:grpSpPr>
          <a:xfrm>
            <a:off x="3048000" y="2857500"/>
            <a:ext cx="5790071" cy="1717844"/>
            <a:chOff x="0" y="0"/>
            <a:chExt cx="1929913" cy="5725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365F31-803A-68B6-E9E5-440C69F0A931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A469A9-909A-676A-DA39-506A0DF92612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DA71ECC-C296-A948-3AB9-9217EF883123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DEC666-9E52-2573-9594-998117CB8C19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A97A0D6-AC04-5DE7-B42A-DA528B5F9889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335C140-8E0E-99A6-5A23-9F780A4F6C78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D906104-2BA3-2862-EFCF-D1C682CB671F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6582E43-A437-0577-925B-94ABA92EC39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24/27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2F0443-C6BF-8B12-6A5A-4AD54D490CA8}"/>
              </a:ext>
            </a:extLst>
          </p:cNvPr>
          <p:cNvSpPr txBox="1"/>
          <p:nvPr/>
        </p:nvSpPr>
        <p:spPr>
          <a:xfrm>
            <a:off x="5850386" y="1066118"/>
            <a:ext cx="855141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Recommendations &amp; Best Practices</a:t>
            </a:r>
            <a:endParaRPr lang="en-US" sz="5400" b="1" dirty="0">
              <a:solidFill>
                <a:schemeClr val="bg1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0DF5EBC-D367-CCF3-3E97-7CFF8A9FFEBE}"/>
              </a:ext>
            </a:extLst>
          </p:cNvPr>
          <p:cNvGrpSpPr>
            <a:grpSpLocks noChangeAspect="1"/>
          </p:cNvGrpSpPr>
          <p:nvPr/>
        </p:nvGrpSpPr>
        <p:grpSpPr>
          <a:xfrm>
            <a:off x="1941482" y="2662106"/>
            <a:ext cx="2108633" cy="2108633"/>
            <a:chOff x="0" y="0"/>
            <a:chExt cx="14840029" cy="1484002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6106C5F-9113-BE49-5751-D457350461DF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1C9B7D-EE66-6C2A-BB91-7EACB6316EE0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E7B00D5-397A-6BC8-3F91-4B9325536556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42" r="-24642"/>
              </a:stretch>
            </a:blipFill>
          </p:spPr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80D49FBB-F341-E575-0FC5-0F17FE854096}"/>
              </a:ext>
            </a:extLst>
          </p:cNvPr>
          <p:cNvSpPr txBox="1"/>
          <p:nvPr/>
        </p:nvSpPr>
        <p:spPr>
          <a:xfrm>
            <a:off x="4288803" y="3495656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 developers should follow OWASP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secure coding practices. Regular code reviews and security linting should be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introduced.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50749A4-7AB0-3851-2F12-D9D3D0ECB5C0}"/>
              </a:ext>
            </a:extLst>
          </p:cNvPr>
          <p:cNvSpPr txBox="1"/>
          <p:nvPr/>
        </p:nvSpPr>
        <p:spPr>
          <a:xfrm>
            <a:off x="4205002" y="2873288"/>
            <a:ext cx="412456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Implement Secure Coding Standards: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AAA576D-4976-42E9-1224-F3FC011ECA47}"/>
              </a:ext>
            </a:extLst>
          </p:cNvPr>
          <p:cNvGrpSpPr/>
          <p:nvPr/>
        </p:nvGrpSpPr>
        <p:grpSpPr>
          <a:xfrm>
            <a:off x="3008349" y="5149811"/>
            <a:ext cx="5829722" cy="1717844"/>
            <a:chOff x="0" y="0"/>
            <a:chExt cx="1943129" cy="57258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69E980-552A-DB14-B8D5-D0FEF7848BE8}"/>
                </a:ext>
              </a:extLst>
            </p:cNvPr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2F87EB6-206C-AD03-D3F0-78A616D56814}"/>
                </a:ext>
              </a:extLst>
            </p:cNvPr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E700D32-F7C4-3367-AF96-BABD1AE14CCF}"/>
              </a:ext>
            </a:extLst>
          </p:cNvPr>
          <p:cNvGrpSpPr>
            <a:grpSpLocks noChangeAspect="1"/>
          </p:cNvGrpSpPr>
          <p:nvPr/>
        </p:nvGrpSpPr>
        <p:grpSpPr>
          <a:xfrm>
            <a:off x="1901831" y="4954417"/>
            <a:ext cx="2108633" cy="2108633"/>
            <a:chOff x="0" y="0"/>
            <a:chExt cx="14840029" cy="14840029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5727777-05C1-BA37-60CE-E9256DFF94D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6D05F66-DD05-4AE0-D420-46F66742621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0D8CE57-FFF6-D90D-8AC4-A91B6A346441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93C4008-04D1-3B4F-5682-CEB7547BA096}"/>
              </a:ext>
            </a:extLst>
          </p:cNvPr>
          <p:cNvSpPr txBox="1"/>
          <p:nvPr/>
        </p:nvSpPr>
        <p:spPr>
          <a:xfrm>
            <a:off x="4219273" y="5877734"/>
            <a:ext cx="4402776" cy="73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Integrate security at every phase of SDLC</a:t>
            </a:r>
          </a:p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Planning , design, development, testing,</a:t>
            </a:r>
          </a:p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and maintenance :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422B47E1-BDF3-83A8-6B45-D78189C44C1F}"/>
              </a:ext>
            </a:extLst>
          </p:cNvPr>
          <p:cNvSpPr txBox="1"/>
          <p:nvPr/>
        </p:nvSpPr>
        <p:spPr>
          <a:xfrm>
            <a:off x="4249152" y="5274874"/>
            <a:ext cx="413284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GB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Adopt a Secure SDLC Framework</a:t>
            </a:r>
            <a:endParaRPr lang="en-US" sz="2117" b="1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C9290AD-667E-C34E-8595-E984F8B54004}"/>
              </a:ext>
            </a:extLst>
          </p:cNvPr>
          <p:cNvGrpSpPr/>
          <p:nvPr/>
        </p:nvGrpSpPr>
        <p:grpSpPr>
          <a:xfrm>
            <a:off x="10421557" y="2706872"/>
            <a:ext cx="5790071" cy="1868472"/>
            <a:chOff x="0" y="0"/>
            <a:chExt cx="1929913" cy="57258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78521C3-20A4-15EF-5B8F-C639895EAF05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320262B-ED67-4737-5DBD-0C616276C508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CB62069-1182-EA56-1493-0F430D60A367}"/>
              </a:ext>
            </a:extLst>
          </p:cNvPr>
          <p:cNvGrpSpPr>
            <a:grpSpLocks noChangeAspect="1"/>
          </p:cNvGrpSpPr>
          <p:nvPr/>
        </p:nvGrpSpPr>
        <p:grpSpPr>
          <a:xfrm>
            <a:off x="9315039" y="2662106"/>
            <a:ext cx="2108633" cy="2108633"/>
            <a:chOff x="0" y="0"/>
            <a:chExt cx="14840029" cy="14840029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4DE76E84-ED6A-9B1E-D593-DF4A6B39872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3CA49E6-F529-94C5-1F89-08B92CE7043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000523F-135C-00C6-56C5-1E9A4277E83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-25046" r="223" b="-25046"/>
              </a:stretch>
            </a:blipFill>
          </p:spPr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45468327-0CB1-F003-C441-BA87500A09B8}"/>
              </a:ext>
            </a:extLst>
          </p:cNvPr>
          <p:cNvSpPr txBox="1"/>
          <p:nvPr/>
        </p:nvSpPr>
        <p:spPr>
          <a:xfrm>
            <a:off x="11662360" y="3495656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Conduct recurring secure coding training and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security awareness programs for developers and QA staff.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2EE3807A-F691-2259-A329-4F3FB1F4A3DB}"/>
              </a:ext>
            </a:extLst>
          </p:cNvPr>
          <p:cNvGrpSpPr/>
          <p:nvPr/>
        </p:nvGrpSpPr>
        <p:grpSpPr>
          <a:xfrm>
            <a:off x="10381906" y="4935920"/>
            <a:ext cx="5829722" cy="1931735"/>
            <a:chOff x="0" y="0"/>
            <a:chExt cx="1943129" cy="572582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5C5AD11-3DC6-CEEB-EBB1-7FED5D14696C}"/>
                </a:ext>
              </a:extLst>
            </p:cNvPr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07961F98-C019-0722-79F2-63A379E89D8B}"/>
                </a:ext>
              </a:extLst>
            </p:cNvPr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96D56911-694E-912E-47CB-D7FDA324411E}"/>
              </a:ext>
            </a:extLst>
          </p:cNvPr>
          <p:cNvGrpSpPr>
            <a:grpSpLocks noChangeAspect="1"/>
          </p:cNvGrpSpPr>
          <p:nvPr/>
        </p:nvGrpSpPr>
        <p:grpSpPr>
          <a:xfrm>
            <a:off x="9275388" y="4954417"/>
            <a:ext cx="2108633" cy="2108633"/>
            <a:chOff x="0" y="0"/>
            <a:chExt cx="14840029" cy="14840029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6BEC7459-79E4-9BBD-8674-843E00571942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272794A1-F298-2032-829F-A4878AFCAEC3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3A7D3223-C2E2-A706-7C43-A2E99BF1148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572" r="-24572"/>
              </a:stretch>
            </a:blipFill>
          </p:spPr>
        </p:sp>
      </p:grpSp>
      <p:sp>
        <p:nvSpPr>
          <p:cNvPr id="47" name="TextBox 47">
            <a:extLst>
              <a:ext uri="{FF2B5EF4-FFF2-40B4-BE49-F238E27FC236}">
                <a16:creationId xmlns:a16="http://schemas.microsoft.com/office/drawing/2014/main" id="{7F5BBF8F-DAB6-3B5D-549A-E31F44E468B4}"/>
              </a:ext>
            </a:extLst>
          </p:cNvPr>
          <p:cNvSpPr txBox="1"/>
          <p:nvPr/>
        </p:nvSpPr>
        <p:spPr>
          <a:xfrm>
            <a:off x="11509841" y="5824403"/>
            <a:ext cx="3987652" cy="106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Align with NIST SP 800-64 and OWASP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ASVS for process maturity and technical coverage.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D1FA8B51-54EF-7B64-55FD-CC1983B019D0}"/>
              </a:ext>
            </a:extLst>
          </p:cNvPr>
          <p:cNvSpPr txBox="1"/>
          <p:nvPr/>
        </p:nvSpPr>
        <p:spPr>
          <a:xfrm>
            <a:off x="11408781" y="5105012"/>
            <a:ext cx="518013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5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Compliance and Policy Enforcement: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B46B325B-19AA-D2FA-A9DE-D1ACF558CD04}"/>
              </a:ext>
            </a:extLst>
          </p:cNvPr>
          <p:cNvSpPr txBox="1"/>
          <p:nvPr/>
        </p:nvSpPr>
        <p:spPr>
          <a:xfrm>
            <a:off x="11529667" y="2819873"/>
            <a:ext cx="39480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Continuous Security Training: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2748662C-40CA-92DF-5A09-8BAD240BF3D8}"/>
              </a:ext>
            </a:extLst>
          </p:cNvPr>
          <p:cNvGrpSpPr/>
          <p:nvPr/>
        </p:nvGrpSpPr>
        <p:grpSpPr>
          <a:xfrm>
            <a:off x="6578869" y="7147634"/>
            <a:ext cx="8051531" cy="2644066"/>
            <a:chOff x="0" y="0"/>
            <a:chExt cx="1929913" cy="572582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5B6CC5B3-B2B9-94A5-BF6E-CBF4924E56F3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7AA89DF4-2BCE-DA4B-C0B2-9BD0C8938DCA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7">
            <a:extLst>
              <a:ext uri="{FF2B5EF4-FFF2-40B4-BE49-F238E27FC236}">
                <a16:creationId xmlns:a16="http://schemas.microsoft.com/office/drawing/2014/main" id="{3353C46A-B5E8-D37B-6BFF-48C06B9D5463}"/>
              </a:ext>
            </a:extLst>
          </p:cNvPr>
          <p:cNvGrpSpPr>
            <a:grpSpLocks noChangeAspect="1"/>
          </p:cNvGrpSpPr>
          <p:nvPr/>
        </p:nvGrpSpPr>
        <p:grpSpPr>
          <a:xfrm>
            <a:off x="5522882" y="7043255"/>
            <a:ext cx="2108633" cy="2108633"/>
            <a:chOff x="0" y="0"/>
            <a:chExt cx="14840029" cy="14840029"/>
          </a:xfrm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657717F6-2D0B-1F39-F06D-9B08813F2CB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BB16F9C-6FE3-1840-F527-76A64D3E3A8D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C025EC8E-F4EE-585E-4331-7EC4CF158CB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42" r="-24642"/>
              </a:stretch>
            </a:blipFill>
          </p:spPr>
        </p:sp>
      </p:grpSp>
      <p:sp>
        <p:nvSpPr>
          <p:cNvPr id="57" name="TextBox 21">
            <a:extLst>
              <a:ext uri="{FF2B5EF4-FFF2-40B4-BE49-F238E27FC236}">
                <a16:creationId xmlns:a16="http://schemas.microsoft.com/office/drawing/2014/main" id="{F924AAAC-282A-FE1A-C592-C1F894A56202}"/>
              </a:ext>
            </a:extLst>
          </p:cNvPr>
          <p:cNvSpPr txBox="1"/>
          <p:nvPr/>
        </p:nvSpPr>
        <p:spPr>
          <a:xfrm>
            <a:off x="7819672" y="7785790"/>
            <a:ext cx="543912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Integrate tools like: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SAST (Static Application Security Testing) for code analysis.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DAST (Dynamic Application Security Testing) for runtime testing.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Dependency Scanners (e.g., OWASP Dependency-Check) to monitor third-party libraries.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" name="TextBox 22">
            <a:extLst>
              <a:ext uri="{FF2B5EF4-FFF2-40B4-BE49-F238E27FC236}">
                <a16:creationId xmlns:a16="http://schemas.microsoft.com/office/drawing/2014/main" id="{B93F0D6D-B97C-1995-3255-F8F3A3546318}"/>
              </a:ext>
            </a:extLst>
          </p:cNvPr>
          <p:cNvSpPr txBox="1"/>
          <p:nvPr/>
        </p:nvSpPr>
        <p:spPr>
          <a:xfrm>
            <a:off x="7819672" y="7272698"/>
            <a:ext cx="574392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Use Automated Security Tools</a:t>
            </a:r>
          </a:p>
        </p:txBody>
      </p:sp>
    </p:spTree>
    <p:extLst>
      <p:ext uri="{BB962C8B-B14F-4D97-AF65-F5344CB8AC3E}">
        <p14:creationId xmlns:p14="http://schemas.microsoft.com/office/powerpoint/2010/main" val="23078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5366" y="920520"/>
            <a:ext cx="18751960" cy="1578583"/>
            <a:chOff x="0" y="0"/>
            <a:chExt cx="4938788" cy="415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8788" cy="415758"/>
            </a:xfrm>
            <a:custGeom>
              <a:avLst/>
              <a:gdLst/>
              <a:ahLst/>
              <a:cxnLst/>
              <a:rect l="l" t="t" r="r" b="b"/>
              <a:pathLst>
                <a:path w="4938788" h="415758">
                  <a:moveTo>
                    <a:pt x="0" y="0"/>
                  </a:moveTo>
                  <a:lnTo>
                    <a:pt x="4938788" y="0"/>
                  </a:lnTo>
                  <a:lnTo>
                    <a:pt x="4938788" y="415758"/>
                  </a:lnTo>
                  <a:lnTo>
                    <a:pt x="0" y="41575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38788" cy="43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85123" y="3233462"/>
            <a:ext cx="3282878" cy="3820076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281" r="-5328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-10708688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25/27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3691" y="958620"/>
            <a:ext cx="10601292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Lessons Learned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53164" y="2971586"/>
            <a:ext cx="666614" cy="6666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53489" y="3297081"/>
            <a:ext cx="10416288" cy="4716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Setting up a testing environment is critical for safe vulnerability assessments.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Understanding OWASP Top 10 helps in identifying common security flaws.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Tools like Burp Suite and </a:t>
            </a:r>
            <a:r>
              <a:rPr lang="en-GB" sz="2300" b="1" dirty="0" err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Ngrok</a:t>
            </a: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are essential for practical penetration testing.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practices are key to building safer web applications.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Mapping vulnerabilities to SDLC phases improves long-term security planning.</a:t>
            </a:r>
            <a:endParaRPr lang="en-US" sz="2300" b="1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401024" y="5693480"/>
            <a:ext cx="1168799" cy="1360058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98548" y="2670433"/>
            <a:ext cx="1168799" cy="1360058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53164" y="5559027"/>
            <a:ext cx="666614" cy="66661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0933" y="2906099"/>
            <a:ext cx="8817124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65"/>
              </a:lnSpc>
              <a:spcBef>
                <a:spcPct val="0"/>
              </a:spcBef>
            </a:pPr>
            <a:r>
              <a:rPr lang="en-US" sz="1057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conclusion 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63956" y="2150860"/>
            <a:ext cx="4794032" cy="948581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527" r="-1125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26/27</a:t>
            </a:r>
            <a:endParaRPr lang="en-US" sz="1920" b="1" spc="199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580933" y="5809786"/>
            <a:ext cx="13178926" cy="2263224"/>
            <a:chOff x="0" y="0"/>
            <a:chExt cx="3470993" cy="5960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70993" cy="596075"/>
            </a:xfrm>
            <a:custGeom>
              <a:avLst/>
              <a:gdLst/>
              <a:ahLst/>
              <a:cxnLst/>
              <a:rect l="l" t="t" r="r" b="b"/>
              <a:pathLst>
                <a:path w="3470993" h="596075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984795" y="5935431"/>
            <a:ext cx="861012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2"/>
              </a:lnSpc>
              <a:spcBef>
                <a:spcPct val="0"/>
              </a:spcBef>
            </a:pPr>
            <a:r>
              <a:rPr lang="en-GB" sz="2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project demonstrated how common web vulnerabilities can be exploited using DVWA. It highlighted the importance of secure coding, regular testing, and following a secure development process. By applying best practices and security frameworks like OWASP and NIST, organizations can reduce risks and build safer web applications.</a:t>
            </a:r>
            <a:endParaRPr lang="en-US" sz="22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588653" y="-316230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39798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27/27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01000" y="5437365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584229" y="-3148474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8722" y="3238500"/>
            <a:ext cx="11223837" cy="4936398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97210" y="4271007"/>
            <a:ext cx="3692982" cy="369298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r="-247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03/27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2085" y="1335755"/>
            <a:ext cx="7578113" cy="14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GB" sz="9600" dirty="0">
                <a:solidFill>
                  <a:schemeClr val="bg1"/>
                </a:solidFill>
              </a:rPr>
              <a:t>🎯 Objectives</a:t>
            </a:r>
            <a:endParaRPr lang="en-US" sz="10393" b="1" dirty="0">
              <a:solidFill>
                <a:schemeClr val="bg1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539170" y="4271007"/>
            <a:ext cx="3692982" cy="3692982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712" r="-2471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6367562" y="4674143"/>
            <a:ext cx="587280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Rectangle 5">
            <a:extLst>
              <a:ext uri="{FF2B5EF4-FFF2-40B4-BE49-F238E27FC236}">
                <a16:creationId xmlns:a16="http://schemas.microsoft.com/office/drawing/2014/main" id="{B26D14C8-CC6D-F61F-7939-30C47E953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667" y="3977988"/>
            <a:ext cx="981127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identify and exploit common web vulnerabilities using the DVWA platform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simulate real-world penetration testing in a controlled lab environment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To understand and apply the OWASP Top 10 vulnerabilities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document findings with clear evidence and remediation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recommend  secure coding practices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C4C8F-B922-B016-C493-094EB092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F94689-FD95-64E8-9972-6588AEA0440A}"/>
              </a:ext>
            </a:extLst>
          </p:cNvPr>
          <p:cNvSpPr/>
          <p:nvPr/>
        </p:nvSpPr>
        <p:spPr>
          <a:xfrm flipH="1">
            <a:off x="-10584229" y="-3148474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F934F6-F66B-7D9E-9055-306259423DC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F771902-E257-6903-B0C8-04AB82B0E0EA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297503-B3A9-A0F7-DB93-D355250B786E}"/>
              </a:ext>
            </a:extLst>
          </p:cNvPr>
          <p:cNvSpPr/>
          <p:nvPr/>
        </p:nvSpPr>
        <p:spPr>
          <a:xfrm>
            <a:off x="3968722" y="3238500"/>
            <a:ext cx="11223837" cy="4936398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E035287-F96A-D188-2935-E7CEB892FBC8}"/>
              </a:ext>
            </a:extLst>
          </p:cNvPr>
          <p:cNvGrpSpPr>
            <a:grpSpLocks noChangeAspect="1"/>
          </p:cNvGrpSpPr>
          <p:nvPr/>
        </p:nvGrpSpPr>
        <p:grpSpPr>
          <a:xfrm>
            <a:off x="797210" y="4271007"/>
            <a:ext cx="3692982" cy="3692982"/>
            <a:chOff x="0" y="0"/>
            <a:chExt cx="14840029" cy="148400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1EE9EB-D531-C056-3761-013E50BCB7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1F534F-76D1-E562-EE7A-33C6C48F428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CE8827-3174-2E9D-1485-152013EFCB62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r="-24712"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997776E-F155-CAED-9C76-455F4FE659A0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38F8214-AD2E-7ED5-E29B-CB8979378FE1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3FF5D8C-407B-65DF-74A1-FC25E6738DB6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3659C91-7654-4534-FB80-44ACF162146C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04/27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F7F52C4-6F61-9DEB-EB07-54E9F56F994C}"/>
              </a:ext>
            </a:extLst>
          </p:cNvPr>
          <p:cNvSpPr txBox="1"/>
          <p:nvPr/>
        </p:nvSpPr>
        <p:spPr>
          <a:xfrm>
            <a:off x="5272085" y="1335755"/>
            <a:ext cx="757811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🔍 Approach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0407CA9-463B-A50E-022F-2BC18D2F2CE0}"/>
              </a:ext>
            </a:extLst>
          </p:cNvPr>
          <p:cNvGrpSpPr>
            <a:grpSpLocks noChangeAspect="1"/>
          </p:cNvGrpSpPr>
          <p:nvPr/>
        </p:nvGrpSpPr>
        <p:grpSpPr>
          <a:xfrm>
            <a:off x="14539170" y="4271007"/>
            <a:ext cx="3692982" cy="3692982"/>
            <a:chOff x="0" y="0"/>
            <a:chExt cx="14840029" cy="1484002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C5147CF-6E2D-D3C9-C5DB-CB043C46BC49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4789C1-534B-BF06-6FC2-F2D989F466BA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5C5C2AB-6A12-0410-F20A-55B7C51BF3A3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712" r="-24712"/>
              </a:stretch>
            </a:blipFill>
          </p:spPr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4E797407-976C-8BA4-6698-2E4750F99511}"/>
              </a:ext>
            </a:extLst>
          </p:cNvPr>
          <p:cNvSpPr txBox="1"/>
          <p:nvPr/>
        </p:nvSpPr>
        <p:spPr>
          <a:xfrm>
            <a:off x="6367562" y="4674143"/>
            <a:ext cx="587280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DFCACD5-D69A-9227-ACED-EA18D097791F}"/>
              </a:ext>
            </a:extLst>
          </p:cNvPr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178C9D2-8FDC-2C59-E2A5-780B31763B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517D913-55DD-4BFD-384A-C89ED4E0802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A7B2D49-C449-71C5-0DC6-D42BE27D1FE0}"/>
              </a:ext>
            </a:extLst>
          </p:cNvPr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5D76CD8-6CDE-BC64-1D7A-F847978BDF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4A78B16-4216-32CD-3C90-9CCFEE9BDB5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Rectangle 5">
            <a:extLst>
              <a:ext uri="{FF2B5EF4-FFF2-40B4-BE49-F238E27FC236}">
                <a16:creationId xmlns:a16="http://schemas.microsoft.com/office/drawing/2014/main" id="{C3FC0382-83F1-8432-B9AB-3E237556E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667" y="3548675"/>
            <a:ext cx="10067180" cy="430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Set up a controlled testing environment using DVWA and </a:t>
            </a:r>
            <a:r>
              <a:rPr lang="en-GB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Ngrok</a:t>
            </a: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for external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access.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Simulated real-world attacks using manual testing and automated tools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(e.g., Burp Suite).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Targeted known vulnerabilities based on the OWASP Top 10 list.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Documented vulnerabilities, verified exploitation, and mapped them to secure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coding practices.</a:t>
            </a:r>
          </a:p>
        </p:txBody>
      </p:sp>
    </p:spTree>
    <p:extLst>
      <p:ext uri="{BB962C8B-B14F-4D97-AF65-F5344CB8AC3E}">
        <p14:creationId xmlns:p14="http://schemas.microsoft.com/office/powerpoint/2010/main" val="25581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156901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21630" y="2670677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25000" r="-2500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1904" y="4039063"/>
            <a:ext cx="10912667" cy="250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this section I will walk you through a step by step guide on how  To setup Damn vulnerable web application on a windows host system Using docker and NGROK for external access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05/27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706" y="359097"/>
            <a:ext cx="12192000" cy="154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DVWA setup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1498" y="-315416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2049" y="2520315"/>
            <a:ext cx="4508599" cy="524637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353006" y="1794438"/>
            <a:ext cx="1678544" cy="1953215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186519" y="6615217"/>
            <a:ext cx="1678544" cy="195321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95218" y="5573710"/>
            <a:ext cx="1790091" cy="2083015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05/27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175F3D1C-447A-8559-1D8E-AF55ACF53075}"/>
              </a:ext>
            </a:extLst>
          </p:cNvPr>
          <p:cNvSpPr txBox="1"/>
          <p:nvPr/>
        </p:nvSpPr>
        <p:spPr>
          <a:xfrm>
            <a:off x="6531705" y="3439828"/>
            <a:ext cx="11663059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one we installed docker desktop from the official website docker.com with the functionally WSL2 enable.</a:t>
            </a:r>
          </a:p>
          <a:p>
            <a:pPr marL="514350" indent="-5143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two we pulled  DVWA image using 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powershell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command docker pull 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vulnerables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/web-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ea typeface="Raleway Medium"/>
              <a:cs typeface="Arial" panose="020B0604020202020204" pitchFamily="34" charset="0"/>
              <a:sym typeface="Raleway Medium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three included running the DVWA container with this command 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docker run -d --name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-p 80:80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vulnerables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/web-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D5D3B-B928-A39B-5224-BF2DE8BF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78FE2D-26AF-825A-C9E4-4569073582E0}"/>
              </a:ext>
            </a:extLst>
          </p:cNvPr>
          <p:cNvSpPr/>
          <p:nvPr/>
        </p:nvSpPr>
        <p:spPr>
          <a:xfrm flipH="1">
            <a:off x="-10741498" y="-315416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E30C56-7724-4EE5-9CA5-1478EDBC20D8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FDD5095-43F6-6741-594A-0A4C3E0D900B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CB87D97-DFF6-BCD0-8DBD-EC00E58AFEDE}"/>
              </a:ext>
            </a:extLst>
          </p:cNvPr>
          <p:cNvGrpSpPr/>
          <p:nvPr/>
        </p:nvGrpSpPr>
        <p:grpSpPr>
          <a:xfrm>
            <a:off x="697843" y="2520315"/>
            <a:ext cx="4508599" cy="5246370"/>
            <a:chOff x="0" y="0"/>
            <a:chExt cx="6985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789EF1-E655-1DDC-234D-4BB0F00549E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8923905-AA32-E76F-7744-A58CFF8DF007}"/>
              </a:ext>
            </a:extLst>
          </p:cNvPr>
          <p:cNvGrpSpPr/>
          <p:nvPr/>
        </p:nvGrpSpPr>
        <p:grpSpPr>
          <a:xfrm>
            <a:off x="4578800" y="1794438"/>
            <a:ext cx="1678544" cy="1953215"/>
            <a:chOff x="0" y="0"/>
            <a:chExt cx="6985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476EE4-BC35-28DB-E928-44CC1844722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E8A8313-63DA-9488-ACFE-168C0B9A15CB}"/>
              </a:ext>
            </a:extLst>
          </p:cNvPr>
          <p:cNvGrpSpPr/>
          <p:nvPr/>
        </p:nvGrpSpPr>
        <p:grpSpPr>
          <a:xfrm>
            <a:off x="4412313" y="6615217"/>
            <a:ext cx="1678544" cy="1953215"/>
            <a:chOff x="0" y="0"/>
            <a:chExt cx="6985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771733F-16A5-0E30-93B2-285AD90301D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C83641D-7CBE-736B-D484-BD56E4A2A0A9}"/>
              </a:ext>
            </a:extLst>
          </p:cNvPr>
          <p:cNvGrpSpPr/>
          <p:nvPr/>
        </p:nvGrpSpPr>
        <p:grpSpPr>
          <a:xfrm>
            <a:off x="121012" y="5573710"/>
            <a:ext cx="1790091" cy="2083015"/>
            <a:chOff x="0" y="0"/>
            <a:chExt cx="6985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6180CE2-32A3-3B9D-F64B-49BA2D46C3F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EF69301-DB02-6D79-C388-9D3BEDE558F3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90ECA0-7338-9030-75C2-F332B2A1495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F300CE5-EDC3-A054-3A3F-ACDDE85E76A0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9536317-2478-E14A-98DD-2A3E49A09E28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8A4F28A-C9C8-9D94-7813-37F8BF253DC1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06/27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8D11F4-1B5D-667D-8812-1AEEAC0E5B4C}"/>
              </a:ext>
            </a:extLst>
          </p:cNvPr>
          <p:cNvSpPr txBox="1"/>
          <p:nvPr/>
        </p:nvSpPr>
        <p:spPr>
          <a:xfrm>
            <a:off x="6412234" y="1028700"/>
            <a:ext cx="1141856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4 : access DVWA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loccaly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Opened a browser and navigated to http://localhost or http://localhost:8080.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Logged in using: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Username: admin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Password: password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Set DVWA Security Level to: Low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Raleway Medium"/>
              <a:cs typeface="Arial" panose="020B0604020202020204" pitchFamily="34" charset="0"/>
              <a:sym typeface="Raleway Medium"/>
            </a:endParaRPr>
          </a:p>
        </p:txBody>
      </p:sp>
      <p:pic>
        <p:nvPicPr>
          <p:cNvPr id="15" name="Image 14" descr="Une image contenant texte, capture d’écran, Police, conception">
            <a:extLst>
              <a:ext uri="{FF2B5EF4-FFF2-40B4-BE49-F238E27FC236}">
                <a16:creationId xmlns:a16="http://schemas.microsoft.com/office/drawing/2014/main" id="{13A7CC0F-CE5E-8DFE-AE61-759E996DD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36375"/>
            <a:ext cx="9543480" cy="46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52139-6D3E-7289-EC96-993388F7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7C2340-6D76-CF9B-8784-FAF04FFE01A3}"/>
              </a:ext>
            </a:extLst>
          </p:cNvPr>
          <p:cNvSpPr/>
          <p:nvPr/>
        </p:nvSpPr>
        <p:spPr>
          <a:xfrm flipH="1">
            <a:off x="-10755400" y="-339090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DD70FE-11F1-93A4-70D1-B2CF4CB85DB0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2006279-6EA1-7A6A-0CE4-E2813A3E326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5531E47-E1F3-4D5B-74A3-4D9084A04214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95962F9-FCB7-0E16-86B8-3A9B2BF38606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6383A2-6B89-45BC-9A79-6D0D42D8053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CDD1B6F-42B8-988C-9546-0ACE68660B28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07/27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2E8DF12-C231-3FAE-F203-E36F9FB6A3E1}"/>
              </a:ext>
            </a:extLst>
          </p:cNvPr>
          <p:cNvGrpSpPr/>
          <p:nvPr/>
        </p:nvGrpSpPr>
        <p:grpSpPr>
          <a:xfrm>
            <a:off x="15265414" y="3604841"/>
            <a:ext cx="8923409" cy="3482573"/>
            <a:chOff x="0" y="0"/>
            <a:chExt cx="2350198" cy="91722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A10BCA5-BDED-929C-BA27-5DB795052D39}"/>
                </a:ext>
              </a:extLst>
            </p:cNvPr>
            <p:cNvSpPr/>
            <p:nvPr/>
          </p:nvSpPr>
          <p:spPr>
            <a:xfrm>
              <a:off x="0" y="0"/>
              <a:ext cx="2350198" cy="917221"/>
            </a:xfrm>
            <a:custGeom>
              <a:avLst/>
              <a:gdLst/>
              <a:ahLst/>
              <a:cxnLst/>
              <a:rect l="l" t="t" r="r" b="b"/>
              <a:pathLst>
                <a:path w="2350198" h="917221">
                  <a:moveTo>
                    <a:pt x="0" y="0"/>
                  </a:moveTo>
                  <a:lnTo>
                    <a:pt x="2350198" y="0"/>
                  </a:lnTo>
                  <a:lnTo>
                    <a:pt x="2350198" y="917221"/>
                  </a:lnTo>
                  <a:lnTo>
                    <a:pt x="0" y="917221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68C8E2D-4EB6-947A-987E-F2C87118D6CB}"/>
                </a:ext>
              </a:extLst>
            </p:cNvPr>
            <p:cNvSpPr txBox="1"/>
            <p:nvPr/>
          </p:nvSpPr>
          <p:spPr>
            <a:xfrm>
              <a:off x="0" y="-19050"/>
              <a:ext cx="2350198" cy="93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3573993-A1DA-E107-6F8A-4F357B153811}"/>
              </a:ext>
            </a:extLst>
          </p:cNvPr>
          <p:cNvGrpSpPr>
            <a:grpSpLocks noChangeAspect="1"/>
          </p:cNvGrpSpPr>
          <p:nvPr/>
        </p:nvGrpSpPr>
        <p:grpSpPr>
          <a:xfrm>
            <a:off x="12611788" y="2628419"/>
            <a:ext cx="5030161" cy="5030161"/>
            <a:chOff x="0" y="0"/>
            <a:chExt cx="14840029" cy="1484002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072845C-13C4-4090-CF1F-121B70050A7D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1036F0F-4824-2264-FDDD-C66D53D910D2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22F8343-CBE1-83E6-F17A-23BAC3B7F56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046" r="223" b="-25046"/>
              </a:stretch>
            </a:blipFill>
          </p:spPr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0BF5697-091E-73F5-64C4-80EEE7D6FDE3}"/>
              </a:ext>
            </a:extLst>
          </p:cNvPr>
          <p:cNvGrpSpPr/>
          <p:nvPr/>
        </p:nvGrpSpPr>
        <p:grpSpPr>
          <a:xfrm>
            <a:off x="12706251" y="6161550"/>
            <a:ext cx="1851727" cy="185172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C53DC0D-3DDB-4995-8278-8AD041A9FC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698F26A-921F-B5B3-BCDF-2C2C7F654D28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72AE52E-FE68-925E-6766-ECB51E864A85}"/>
              </a:ext>
            </a:extLst>
          </p:cNvPr>
          <p:cNvGrpSpPr/>
          <p:nvPr/>
        </p:nvGrpSpPr>
        <p:grpSpPr>
          <a:xfrm>
            <a:off x="15553532" y="2478431"/>
            <a:ext cx="1431892" cy="1431892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8E191C1-C836-1C5F-6ACA-3A944B736E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801DECB-C2D0-1864-8112-81D4554BA91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C0E45AE-22DC-0122-D8F0-0EA5D1A40532}"/>
              </a:ext>
            </a:extLst>
          </p:cNvPr>
          <p:cNvGrpSpPr/>
          <p:nvPr/>
        </p:nvGrpSpPr>
        <p:grpSpPr>
          <a:xfrm>
            <a:off x="1144394" y="3194377"/>
            <a:ext cx="1217541" cy="121754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9FF0F28-5FD9-DD66-C6F9-1897C1FBDD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D0271EA-1689-3D88-1282-9E8B628DDCE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547F07B-89C5-BDF9-B2A8-D221F5536724}"/>
              </a:ext>
            </a:extLst>
          </p:cNvPr>
          <p:cNvSpPr txBox="1"/>
          <p:nvPr/>
        </p:nvSpPr>
        <p:spPr>
          <a:xfrm>
            <a:off x="6629400" y="1038967"/>
            <a:ext cx="518896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7200" b="1" dirty="0" err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Ngrok</a:t>
            </a: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setup 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3298825-B490-22E7-796C-7942A0AD2B76}"/>
              </a:ext>
            </a:extLst>
          </p:cNvPr>
          <p:cNvSpPr txBox="1"/>
          <p:nvPr/>
        </p:nvSpPr>
        <p:spPr>
          <a:xfrm>
            <a:off x="2476079" y="2478431"/>
            <a:ext cx="941087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ngrok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tester to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DVWA 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hosted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Ngrok  ?</a:t>
            </a: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Ngrok</a:t>
            </a:r>
            <a:r>
              <a:rPr lang="en-GB" sz="2800" dirty="0">
                <a:solidFill>
                  <a:schemeClr val="bg1"/>
                </a:solidFill>
              </a:rPr>
              <a:t> is a </a:t>
            </a:r>
            <a:r>
              <a:rPr lang="en-GB" sz="2800" dirty="0" err="1">
                <a:solidFill>
                  <a:schemeClr val="bg1"/>
                </a:solidFill>
              </a:rPr>
              <a:t>tunneling</a:t>
            </a:r>
            <a:r>
              <a:rPr lang="en-GB" sz="2800" dirty="0">
                <a:solidFill>
                  <a:schemeClr val="bg1"/>
                </a:solidFill>
              </a:rPr>
              <a:t> tool that exposes </a:t>
            </a:r>
            <a:r>
              <a:rPr lang="en-GB" sz="2800" b="1" dirty="0">
                <a:solidFill>
                  <a:schemeClr val="bg1"/>
                </a:solidFill>
              </a:rPr>
              <a:t>local applications to the internet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created a public URL to access DVWA running on our local machine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Allowed the penetration tester to </a:t>
            </a:r>
            <a:r>
              <a:rPr lang="en-GB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</a:t>
            </a: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DVWA remotely from another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6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0D795-9D47-55F9-C07B-24D53D8F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8CA72A-772B-5957-1104-FA47A5C865E3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28EDAC-2C22-54FC-3A38-18C9E548296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E192E4-AA60-6EDE-EF9B-02EF951E95E7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05D6F39-EF61-E554-301B-5A46FBFDFDA6}"/>
              </a:ext>
            </a:extLst>
          </p:cNvPr>
          <p:cNvGrpSpPr>
            <a:grpSpLocks noChangeAspect="1"/>
          </p:cNvGrpSpPr>
          <p:nvPr/>
        </p:nvGrpSpPr>
        <p:grpSpPr>
          <a:xfrm>
            <a:off x="4379514" y="3039086"/>
            <a:ext cx="9662087" cy="5542056"/>
            <a:chOff x="0" y="0"/>
            <a:chExt cx="7981950" cy="457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195DD1-05BD-8190-B999-2D754374D3D1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1F285D-ED73-D1C9-4E9F-BB97E40741E3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3A47BD-C59D-6731-5612-0A81308C92A1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D0F057-7558-C209-0172-4F452C9CC1A3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9E6BC57-03A8-0399-3F0B-170D89140AAF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F3B2339-9A4A-CF1F-7154-5B15811289E6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40F6D85-CC1D-1471-FA8D-0CC3A172FB8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00F3A41-F8F0-0272-B502-59566CC4D3EB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35FE311-6972-C827-1972-510D332CB755}"/>
              </a:ext>
            </a:extLst>
          </p:cNvPr>
          <p:cNvSpPr txBox="1"/>
          <p:nvPr/>
        </p:nvSpPr>
        <p:spPr>
          <a:xfrm>
            <a:off x="16630080" y="1189894"/>
            <a:ext cx="8222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08/27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D1CF9EE-EDB4-7DB2-CB07-95F223970641}"/>
              </a:ext>
            </a:extLst>
          </p:cNvPr>
          <p:cNvSpPr/>
          <p:nvPr/>
        </p:nvSpPr>
        <p:spPr>
          <a:xfrm flipH="1">
            <a:off x="12794930" y="4965728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8195450" y="0"/>
                </a:moveTo>
                <a:lnTo>
                  <a:pt x="0" y="0"/>
                </a:lnTo>
                <a:lnTo>
                  <a:pt x="0" y="3494003"/>
                </a:lnTo>
                <a:lnTo>
                  <a:pt x="8195450" y="3494003"/>
                </a:lnTo>
                <a:lnTo>
                  <a:pt x="8195450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3DE10F5-E796-C089-ECF8-53EF952513AD}"/>
              </a:ext>
            </a:extLst>
          </p:cNvPr>
          <p:cNvSpPr/>
          <p:nvPr/>
        </p:nvSpPr>
        <p:spPr>
          <a:xfrm>
            <a:off x="-2239644" y="4702807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0" y="0"/>
                </a:moveTo>
                <a:lnTo>
                  <a:pt x="8195451" y="0"/>
                </a:lnTo>
                <a:lnTo>
                  <a:pt x="8195451" y="3494004"/>
                </a:lnTo>
                <a:lnTo>
                  <a:pt x="0" y="3494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4277198-4B37-CDD6-27F7-CC10E35FFAFA}"/>
              </a:ext>
            </a:extLst>
          </p:cNvPr>
          <p:cNvGrpSpPr/>
          <p:nvPr/>
        </p:nvGrpSpPr>
        <p:grpSpPr>
          <a:xfrm>
            <a:off x="1775264" y="5143500"/>
            <a:ext cx="666614" cy="66661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7F36B9A-0797-21C6-3A98-76860A66C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AB79D25-366A-7A85-FAFF-91C1A98A9F6F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6FEF4B30-18EB-565D-E34B-FA584E978A4A}"/>
              </a:ext>
            </a:extLst>
          </p:cNvPr>
          <p:cNvSpPr txBox="1"/>
          <p:nvPr/>
        </p:nvSpPr>
        <p:spPr>
          <a:xfrm>
            <a:off x="2255012" y="5304277"/>
            <a:ext cx="4249005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Step 1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E13812B-08AB-B04E-533C-F372C4CFD663}"/>
              </a:ext>
            </a:extLst>
          </p:cNvPr>
          <p:cNvSpPr txBox="1"/>
          <p:nvPr/>
        </p:nvSpPr>
        <p:spPr>
          <a:xfrm>
            <a:off x="1028548" y="5864455"/>
            <a:ext cx="42490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  <a:spcBef>
                <a:spcPct val="0"/>
              </a:spcBef>
            </a:pP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Download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ngrok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from it official website then we connected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ngrok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 our  account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30FBFF-DDB4-6CB0-1D37-62057CEBA344}"/>
              </a:ext>
            </a:extLst>
          </p:cNvPr>
          <p:cNvGrpSpPr/>
          <p:nvPr/>
        </p:nvGrpSpPr>
        <p:grpSpPr>
          <a:xfrm>
            <a:off x="12439247" y="5143500"/>
            <a:ext cx="666614" cy="666614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EFA2094-4A98-7EB4-4CD9-EAD4D0AA84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A7C9D2E-4255-8D9A-EBB9-B4981901465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7BAC9D6-5CEB-F2DF-3AF1-B46D75216A5E}"/>
              </a:ext>
            </a:extLst>
          </p:cNvPr>
          <p:cNvSpPr txBox="1"/>
          <p:nvPr/>
        </p:nvSpPr>
        <p:spPr>
          <a:xfrm>
            <a:off x="12918995" y="5304277"/>
            <a:ext cx="4249005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Step 2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F213B4E2-26B7-B460-A0D8-8D6E18C71389}"/>
              </a:ext>
            </a:extLst>
          </p:cNvPr>
          <p:cNvSpPr txBox="1"/>
          <p:nvPr/>
        </p:nvSpPr>
        <p:spPr>
          <a:xfrm>
            <a:off x="12918995" y="5924414"/>
            <a:ext cx="42490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started the tunnel  and copied the link in out terminal and share it with our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pentester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</a:t>
            </a: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0FFEBA13-68CD-6B79-AC6C-E1384137F436}"/>
              </a:ext>
            </a:extLst>
          </p:cNvPr>
          <p:cNvSpPr txBox="1"/>
          <p:nvPr/>
        </p:nvSpPr>
        <p:spPr>
          <a:xfrm>
            <a:off x="4648200" y="1082061"/>
            <a:ext cx="10591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Install and configure </a:t>
            </a:r>
            <a:r>
              <a:rPr lang="en-US" sz="7200" b="1" dirty="0" err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ngrok</a:t>
            </a:r>
            <a:endParaRPr lang="en-US" sz="7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90829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Personnalisé</PresentationFormat>
  <Paragraphs>215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Antonio Ultra-Bold</vt:lpstr>
      <vt:lpstr>Arial</vt:lpstr>
      <vt:lpstr>Raleway Ultra-Bold</vt:lpstr>
      <vt:lpstr>Calibri</vt:lpstr>
      <vt:lpstr>Raleway Medium</vt:lpstr>
      <vt:lpstr>Antonio Light</vt:lpstr>
      <vt:lpstr>Arial Black</vt:lpstr>
      <vt:lpstr>Montserrat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dc:creator>amina bcf</dc:creator>
  <cp:lastModifiedBy>amina bcf</cp:lastModifiedBy>
  <cp:revision>6</cp:revision>
  <dcterms:created xsi:type="dcterms:W3CDTF">2006-08-16T00:00:00Z</dcterms:created>
  <dcterms:modified xsi:type="dcterms:W3CDTF">2025-08-01T16:44:35Z</dcterms:modified>
  <dc:identifier>DAGuvRhhPlM</dc:identifier>
</cp:coreProperties>
</file>